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62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86" r:id="rId25"/>
  </p:sldIdLst>
  <p:sldSz cx="9001125" cy="5040313"/>
  <p:notesSz cx="6858000" cy="9144000"/>
  <p:custDataLst>
    <p:tags r:id="rId27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8FD"/>
    <a:srgbClr val="03B2F2"/>
    <a:srgbClr val="03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78" d="100"/>
          <a:sy n="78" d="100"/>
        </p:scale>
        <p:origin x="1002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0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311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89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11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0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08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34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04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26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392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92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8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3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99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4EED-31B0-45A0-A334-4FC0DD14795F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C36-A3AD-4131-B211-48A8B9F78FA0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93AB-93C4-4DFB-9877-8EE82244E3CA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C20A-BF84-4137-844A-28EAF3FB7215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26D6076-DE53-41C8-A46C-764433BCF963}" type="datetime3">
              <a:rPr lang="en-US" altLang="zh-CN" smtClean="0">
                <a:solidFill>
                  <a:prstClr val="black"/>
                </a:solidFill>
              </a:rPr>
              <a:t>23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2F5CF346-E205-484C-A7DD-F0014C72DE2C}" type="datetime3">
              <a:rPr lang="en-US" altLang="zh-CN" smtClean="0">
                <a:solidFill>
                  <a:prstClr val="black"/>
                </a:solidFill>
              </a:rPr>
              <a:t>23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3B1-AA27-40DC-9E1D-E05ABE45FF40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1301-BEE4-4986-BBFC-8805AE213EC1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5185-A297-4103-AEF3-3857654D7A95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289F-B9B5-4DDA-A46A-4FEA69639C30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0804-DABD-4505-951D-203EB58319C7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80FD-C0E3-41AF-A14B-0F944CCE3CEF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3563-D766-44AF-B257-CE8DFAFA9F2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C2B-8B19-4C70-AA13-DC801AA6DA49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3BA9-CA92-414F-A5E7-91A1E5D9D754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383298" y="100339"/>
            <a:ext cx="3448053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1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1841764"/>
            <a:ext cx="5482917" cy="9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THE TRANSITION </a:t>
            </a:r>
            <a:b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TO THE INFORMATION AGE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808188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44FAE-3FD3-C495-1C2C-D4DB4793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F959-A46D-43ED-8546-462739066A05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99EC3-6E46-2A7C-433E-872A7689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airplane in the sky&#10;&#10;Description automatically generated with low confidence">
            <a:extLst>
              <a:ext uri="{FF2B5EF4-FFF2-40B4-BE49-F238E27FC236}">
                <a16:creationId xmlns:a16="http://schemas.microsoft.com/office/drawing/2014/main" id="{E59F6CE4-2719-2F88-6D9D-FC932407A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r="1" b="16194"/>
          <a:stretch/>
        </p:blipFill>
        <p:spPr bwMode="auto">
          <a:xfrm>
            <a:off x="20" y="10"/>
            <a:ext cx="9001105" cy="50403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C304A-17D5-F9FB-824A-3E9001A8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3467-7199-4759-835D-2B89B55A7A1A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9FB6-2A89-3927-5E7A-F84E627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6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093060" y="2143411"/>
            <a:ext cx="6000750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Digital Revolution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B033E-6DC4-F29D-8309-0CC1AD8C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BDB7-52CC-4CB4-879E-111D6CB662D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97CC2-C170-B55C-1FB5-217C8D2B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F9F6-361B-EA81-6278-136D2122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338"/>
            <a:ext cx="9001125" cy="436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	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But in mid-20</a:t>
            </a:r>
            <a:r>
              <a:rPr kumimoji="0" lang="en-US" altLang="en-US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th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 century, something remarkable occurred: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THE DIGITAL REVOLUTION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	Since the development of digital devices is exponential, it is the digital revolution that fostered the transition to the 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INFORMATION AGE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1979D-B204-DE41-F195-4B4DBC49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0718-D56B-43F9-8020-6859F4ED288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7AE4E-107E-3306-0C41-6874E917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EFCC84E-EFA9-4ECC-1356-81B65B10F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50" y="49213"/>
            <a:ext cx="6678224" cy="4941887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E39E1-33BE-8E12-143D-C1CCC4AD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3BDD-5195-45DE-BF73-FEA3D346A26B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762DA-C22C-F0FB-A19C-36C15357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4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C6D5FE-210E-5653-BC38-2367C946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" y="314325"/>
            <a:ext cx="8823325" cy="44116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E8E2C-0AD2-2C00-EA6F-80CD36E2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C927-2D96-49CA-83D2-ECDFB289ADFF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0D732-FA0A-E233-3B5C-F965B9E0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2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C2B1E6-CC28-7301-C8C4-9FAD91E5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00" y="52197"/>
            <a:ext cx="8823325" cy="49359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06E18-1D61-92D8-0479-D621B172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3041-0CF0-4342-88F0-3B8AA35B5229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503CB-693F-B175-933F-E64579D5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9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6DE16-B063-1A48-C2A6-5A575DE8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90"/>
            <a:ext cx="9001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</a:rPr>
              <a:t>“</a:t>
            </a:r>
            <a:r>
              <a:rPr kumimoji="0" lang="en-US" altLang="en-U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</a:rPr>
              <a:t>Every two days now we create as much information as we did from the dawn of civilization up until 2003”.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</a:rPr>
              <a:t>Google CEO Eric Schmidt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06DE6-48C9-456E-1832-A0E7D0B4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8DC6-8609-4F25-AFD5-37CA1D15367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CE836-09FE-9E98-ABE9-656AB6C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8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268314" y="2143411"/>
            <a:ext cx="6825496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Information Domains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B4099-B0B2-ED66-2625-8ED1C9F6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C485-7AB4-4DD6-A9BE-F8A257709ED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5F1E2-AF56-412F-FB4D-EEA38DD7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grpSp>
        <p:nvGrpSpPr>
          <p:cNvPr id="3" name="Group 109">
            <a:extLst>
              <a:ext uri="{FF2B5EF4-FFF2-40B4-BE49-F238E27FC236}">
                <a16:creationId xmlns:a16="http://schemas.microsoft.com/office/drawing/2014/main" id="{6D3CDBCB-8D06-69CA-AC8F-9575C018D1DD}"/>
              </a:ext>
            </a:extLst>
          </p:cNvPr>
          <p:cNvGrpSpPr>
            <a:grpSpLocks/>
          </p:cNvGrpSpPr>
          <p:nvPr/>
        </p:nvGrpSpPr>
        <p:grpSpPr bwMode="auto">
          <a:xfrm>
            <a:off x="828154" y="0"/>
            <a:ext cx="7563413" cy="4671624"/>
            <a:chOff x="1131" y="5342"/>
            <a:chExt cx="5554" cy="3243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FE6C98D-9160-ADAC-7C87-7CDA54131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1" y="5342"/>
              <a:ext cx="5554" cy="3243"/>
              <a:chOff x="0" y="0"/>
              <a:chExt cx="90000" cy="64662"/>
            </a:xfrm>
          </p:grpSpPr>
          <p:pic>
            <p:nvPicPr>
              <p:cNvPr id="8" name="Picture 31">
                <a:extLst>
                  <a:ext uri="{FF2B5EF4-FFF2-40B4-BE49-F238E27FC236}">
                    <a16:creationId xmlns:a16="http://schemas.microsoft.com/office/drawing/2014/main" id="{0CDB9B9C-43C3-7910-4E5C-45A24983032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062"/>
                <a:ext cx="90000" cy="2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2">
                <a:extLst>
                  <a:ext uri="{FF2B5EF4-FFF2-40B4-BE49-F238E27FC236}">
                    <a16:creationId xmlns:a16="http://schemas.microsoft.com/office/drawing/2014/main" id="{4B707281-C93A-9A50-DB69-B9F856600AA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462"/>
                <a:ext cx="90000" cy="2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3">
                <a:extLst>
                  <a:ext uri="{FF2B5EF4-FFF2-40B4-BE49-F238E27FC236}">
                    <a16:creationId xmlns:a16="http://schemas.microsoft.com/office/drawing/2014/main" id="{47E04076-125F-109C-02FA-FC0F39EB5F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000" cy="2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 Box 106">
              <a:extLst>
                <a:ext uri="{FF2B5EF4-FFF2-40B4-BE49-F238E27FC236}">
                  <a16:creationId xmlns:a16="http://schemas.microsoft.com/office/drawing/2014/main" id="{01651500-ECB1-BFD7-5124-5934B66E4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7857"/>
              <a:ext cx="555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o-RO" altLang="en-US" sz="4000" b="1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DOMAIN</a:t>
              </a:r>
              <a:endParaRPr lang="ro-RO" altLang="en-US" sz="4000">
                <a:solidFill>
                  <a:srgbClr val="FFFF00"/>
                </a:solidFill>
                <a:latin typeface="Adobe Garamond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07">
              <a:extLst>
                <a:ext uri="{FF2B5EF4-FFF2-40B4-BE49-F238E27FC236}">
                  <a16:creationId xmlns:a16="http://schemas.microsoft.com/office/drawing/2014/main" id="{9CAC6AF0-727A-5BBB-52F6-4A9C5E78B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6693"/>
              <a:ext cx="5554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o-RO" altLang="en-US" sz="4000" b="1" dirty="0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 </a:t>
              </a:r>
              <a:r>
                <a:rPr lang="en-US" altLang="en-US" sz="4000" b="1" dirty="0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DOMAIN</a:t>
              </a:r>
              <a:endParaRPr lang="en-US" altLang="en-US" sz="4000" dirty="0">
                <a:solidFill>
                  <a:srgbClr val="FFFFFF"/>
                </a:solidFill>
                <a:latin typeface="Adobe Garamond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08">
              <a:extLst>
                <a:ext uri="{FF2B5EF4-FFF2-40B4-BE49-F238E27FC236}">
                  <a16:creationId xmlns:a16="http://schemas.microsoft.com/office/drawing/2014/main" id="{2FE47715-4668-292D-69B1-473F93253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5666"/>
              <a:ext cx="555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o-RO" altLang="en-US" sz="4000" b="1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COGNITIVE DOMAIN</a:t>
              </a:r>
              <a:endParaRPr lang="ro-RO" altLang="en-US" sz="4000">
                <a:solidFill>
                  <a:srgbClr val="FFFF00"/>
                </a:solidFill>
                <a:latin typeface="Adobe Garamond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8B085-BFA8-9AFC-114F-C2BB925F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6EFF-FF93-4A5B-A359-A7CF964624A1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7F3493-8DCD-D5D4-87B7-39AFB767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517859-D532-3FE1-38B3-AD3CE4DD5E0F}"/>
              </a:ext>
            </a:extLst>
          </p:cNvPr>
          <p:cNvSpPr txBox="1">
            <a:spLocks/>
          </p:cNvSpPr>
          <p:nvPr/>
        </p:nvSpPr>
        <p:spPr bwMode="auto">
          <a:xfrm>
            <a:off x="0" y="100338"/>
            <a:ext cx="9001125" cy="443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914400">
              <a:buFont typeface="Wingdings" panose="05000000000000000000" pitchFamily="2" charset="2"/>
              <a:buNone/>
              <a:defRPr/>
            </a:pPr>
            <a:r>
              <a:rPr lang="en-US" sz="2800" b="1" kern="0" dirty="0">
                <a:solidFill>
                  <a:srgbClr val="FFFF00"/>
                </a:solidFill>
                <a:effectLst/>
                <a:latin typeface="Adobe Garamond Pro" pitchFamily="18" charset="0"/>
              </a:rPr>
              <a:t>THE PHYSICAL DOMAIN:</a:t>
            </a:r>
          </a:p>
          <a:p>
            <a:pPr marL="0" indent="0" algn="ctr" defTabSz="914400">
              <a:buFont typeface="Wingdings" panose="05000000000000000000" pitchFamily="2" charset="2"/>
              <a:buNone/>
              <a:defRPr/>
            </a:pPr>
            <a:endParaRPr lang="en-US" sz="2800" b="1" kern="0" dirty="0">
              <a:solidFill>
                <a:srgbClr val="FFFF00"/>
              </a:solidFill>
              <a:effectLst/>
              <a:latin typeface="Adobe Garamond Pro" pitchFamily="18" charset="0"/>
            </a:endParaRPr>
          </a:p>
          <a:p>
            <a:pPr algn="just" defTabSz="914400"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schemeClr val="bg1"/>
                </a:solidFill>
                <a:effectLst/>
                <a:latin typeface="Adobe Garamond Pro" pitchFamily="18" charset="0"/>
              </a:rPr>
              <a:t>is the place where those situations that the military try to influence exist; </a:t>
            </a:r>
          </a:p>
          <a:p>
            <a:pPr algn="just" defTabSz="914400"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schemeClr val="bg1"/>
                </a:solidFill>
                <a:effectLst/>
                <a:latin typeface="Adobe Garamond Pro" pitchFamily="18" charset="0"/>
              </a:rPr>
              <a:t>is the domain where attacks, protection, and maneuvers occur, be it on the ground, by sea and in space;</a:t>
            </a:r>
          </a:p>
          <a:p>
            <a:pPr algn="just" defTabSz="914400"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schemeClr val="bg1"/>
                </a:solidFill>
                <a:effectLst/>
                <a:latin typeface="Adobe Garamond Pro" pitchFamily="18" charset="0"/>
              </a:rPr>
              <a:t>is the domain where physical platforms and the communications networks that connect them are located.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B88DA-DA7F-5F61-7117-36EA3AA4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C4F0-8EFD-49FD-8D95-63B2F85C9AB8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1A96D-7BA6-8071-2D29-67A5BE21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3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756147" y="2124788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4860602" y="1280233"/>
            <a:ext cx="2808312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History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4860601" y="1800076"/>
            <a:ext cx="3312361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Weapons evolution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4860601" y="2376140"/>
            <a:ext cx="3312351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Digital Revolution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4860600" y="2880196"/>
            <a:ext cx="3528389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    Information Domains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>
          <a:xfrm>
            <a:off x="5364658" y="2880196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5364658" y="2376140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5364658" y="187208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5364658" y="1368028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323D4-A690-FF23-17A5-1DD6F86D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000E-2009-4C5D-B14A-3FA9863F31DF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0198-2204-354B-E975-6D7CA10C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517859-D532-3FE1-38B3-AD3CE4DD5E0F}"/>
              </a:ext>
            </a:extLst>
          </p:cNvPr>
          <p:cNvSpPr txBox="1">
            <a:spLocks/>
          </p:cNvSpPr>
          <p:nvPr/>
        </p:nvSpPr>
        <p:spPr bwMode="auto">
          <a:xfrm>
            <a:off x="0" y="100338"/>
            <a:ext cx="9001125" cy="443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THE DIGITAL DOMAIN: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is the space where information exists;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is the domain where information is created, manipulated, and transmitted;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is the domain that allows for information to be communicated among fighters;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is the domain where the command and control of the armed forces is exerted.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1DBFD-C2BE-7E0E-2D39-D6304D68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9F7-242E-48F9-96D2-1154921935E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8994F-6C98-7A77-035A-B0E31103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8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517859-D532-3FE1-38B3-AD3CE4DD5E0F}"/>
              </a:ext>
            </a:extLst>
          </p:cNvPr>
          <p:cNvSpPr txBox="1">
            <a:spLocks/>
          </p:cNvSpPr>
          <p:nvPr/>
        </p:nvSpPr>
        <p:spPr bwMode="auto">
          <a:xfrm>
            <a:off x="0" y="100338"/>
            <a:ext cx="9001125" cy="457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THE COGNITIVE DOMAIN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 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- is the place that allows for decisions to be taken, where perceptions, awareness, understanding, beliefs and values coexist;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- is the domain of the attributes care can create an untouchable army: the leadership, morale, unit cohesion, level of training and experience, situational awareness, and public opinion;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- is the domain where doctrines, tactics, the understanding of a commandant’s intentions, techniques and procedures exist;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65B43-825E-222E-5441-C56DDBEB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2748-E2F7-4E63-91A4-B68DF928E72C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D454D-482F-6147-7F76-A2D9B744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5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grpSp>
        <p:nvGrpSpPr>
          <p:cNvPr id="3" name="Group 109">
            <a:extLst>
              <a:ext uri="{FF2B5EF4-FFF2-40B4-BE49-F238E27FC236}">
                <a16:creationId xmlns:a16="http://schemas.microsoft.com/office/drawing/2014/main" id="{6D3CDBCB-8D06-69CA-AC8F-9575C018D1DD}"/>
              </a:ext>
            </a:extLst>
          </p:cNvPr>
          <p:cNvGrpSpPr>
            <a:grpSpLocks/>
          </p:cNvGrpSpPr>
          <p:nvPr/>
        </p:nvGrpSpPr>
        <p:grpSpPr bwMode="auto">
          <a:xfrm>
            <a:off x="828154" y="0"/>
            <a:ext cx="7563413" cy="4671624"/>
            <a:chOff x="1131" y="5342"/>
            <a:chExt cx="5554" cy="3243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FE6C98D-9160-ADAC-7C87-7CDA54131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1" y="5342"/>
              <a:ext cx="5554" cy="3243"/>
              <a:chOff x="0" y="0"/>
              <a:chExt cx="90000" cy="64662"/>
            </a:xfrm>
          </p:grpSpPr>
          <p:pic>
            <p:nvPicPr>
              <p:cNvPr id="8" name="Picture 31">
                <a:extLst>
                  <a:ext uri="{FF2B5EF4-FFF2-40B4-BE49-F238E27FC236}">
                    <a16:creationId xmlns:a16="http://schemas.microsoft.com/office/drawing/2014/main" id="{0CDB9B9C-43C3-7910-4E5C-45A24983032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062"/>
                <a:ext cx="90000" cy="2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2">
                <a:extLst>
                  <a:ext uri="{FF2B5EF4-FFF2-40B4-BE49-F238E27FC236}">
                    <a16:creationId xmlns:a16="http://schemas.microsoft.com/office/drawing/2014/main" id="{4B707281-C93A-9A50-DB69-B9F856600AA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462"/>
                <a:ext cx="90000" cy="2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3">
                <a:extLst>
                  <a:ext uri="{FF2B5EF4-FFF2-40B4-BE49-F238E27FC236}">
                    <a16:creationId xmlns:a16="http://schemas.microsoft.com/office/drawing/2014/main" id="{47E04076-125F-109C-02FA-FC0F39EB5FE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000" cy="2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 Box 106">
              <a:extLst>
                <a:ext uri="{FF2B5EF4-FFF2-40B4-BE49-F238E27FC236}">
                  <a16:creationId xmlns:a16="http://schemas.microsoft.com/office/drawing/2014/main" id="{01651500-ECB1-BFD7-5124-5934B66E4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7857"/>
              <a:ext cx="555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o-RO" altLang="en-US" sz="4000" b="1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DOMAIN</a:t>
              </a:r>
              <a:endParaRPr lang="ro-RO" altLang="en-US" sz="4000">
                <a:solidFill>
                  <a:srgbClr val="FFFF00"/>
                </a:solidFill>
                <a:latin typeface="Adobe Garamond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07">
              <a:extLst>
                <a:ext uri="{FF2B5EF4-FFF2-40B4-BE49-F238E27FC236}">
                  <a16:creationId xmlns:a16="http://schemas.microsoft.com/office/drawing/2014/main" id="{9CAC6AF0-727A-5BBB-52F6-4A9C5E78B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6693"/>
              <a:ext cx="5554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o-RO" altLang="en-US" sz="4000" b="1" dirty="0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 </a:t>
              </a:r>
              <a:r>
                <a:rPr lang="en-US" altLang="en-US" sz="4000" b="1" dirty="0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DOMAIN</a:t>
              </a:r>
              <a:endParaRPr lang="en-US" altLang="en-US" sz="4000" dirty="0">
                <a:solidFill>
                  <a:srgbClr val="FFFFFF"/>
                </a:solidFill>
                <a:latin typeface="Adobe Garamond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08">
              <a:extLst>
                <a:ext uri="{FF2B5EF4-FFF2-40B4-BE49-F238E27FC236}">
                  <a16:creationId xmlns:a16="http://schemas.microsoft.com/office/drawing/2014/main" id="{2FE47715-4668-292D-69B1-473F93253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5666"/>
              <a:ext cx="555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o-RO" altLang="en-US" sz="4000" b="1">
                  <a:solidFill>
                    <a:srgbClr val="FFFF00"/>
                  </a:solidFill>
                  <a:latin typeface="Adobe Garamond Pro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COGNITIVE DOMAIN</a:t>
              </a:r>
              <a:endParaRPr lang="ro-RO" altLang="en-US" sz="4000">
                <a:solidFill>
                  <a:srgbClr val="FFFF00"/>
                </a:solidFill>
                <a:latin typeface="Adobe Garamond Pro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EAC5E-3EE5-709A-C2BF-F9B37ACE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C38B-6998-4D0D-9185-C5694D3ED943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C3FAF9-DAE7-A784-E865-127F38DB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2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5148634" y="2808188"/>
            <a:ext cx="2952328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A0804-AE6B-75F9-84F8-0E25DAAB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0878-F9EC-41AF-9A5E-3425F1FC1E7C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23E6C-6B7E-1058-B95E-69B93F7A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12493" y="2232124"/>
            <a:ext cx="568863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History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14E09-AF86-50CD-A97C-23017259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0DE-4597-4C45-A5BB-7CC61BB151FA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2F793-37A7-77E6-E086-70C49B8C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472853BC-B0B3-ADC4-57AC-E7C042BD0B00}"/>
              </a:ext>
            </a:extLst>
          </p:cNvPr>
          <p:cNvGrpSpPr>
            <a:grpSpLocks/>
          </p:cNvGrpSpPr>
          <p:nvPr/>
        </p:nvGrpSpPr>
        <p:grpSpPr bwMode="auto">
          <a:xfrm>
            <a:off x="71337" y="0"/>
            <a:ext cx="2241550" cy="2941637"/>
            <a:chOff x="2167759" y="933185"/>
            <a:chExt cx="2241701" cy="2941862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FA92736-6017-CB30-E90D-0AD6C978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115" y="933185"/>
              <a:ext cx="2128345" cy="2233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847B939D-B4B5-FCEA-61CC-68A1A4BFA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7759" y="3167118"/>
              <a:ext cx="2241701" cy="70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Michael Faraday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1791 - 1867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937267-99E4-E2B4-7C6E-F9C4E0683509}"/>
              </a:ext>
            </a:extLst>
          </p:cNvPr>
          <p:cNvGrpSpPr>
            <a:grpSpLocks/>
          </p:cNvGrpSpPr>
          <p:nvPr/>
        </p:nvGrpSpPr>
        <p:grpSpPr bwMode="auto">
          <a:xfrm>
            <a:off x="3143249" y="253670"/>
            <a:ext cx="2714625" cy="3697286"/>
            <a:chOff x="3823138" y="1812991"/>
            <a:chExt cx="2714667" cy="3697937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527CC557-CC08-F514-5615-C995FCA9E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299" y="1812991"/>
              <a:ext cx="2128345" cy="26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D0AD45C7-7ADC-57CF-EB38-41F562A16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3138" y="4494970"/>
              <a:ext cx="2714667" cy="101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James Clerk Maxwell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1831 – 1879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1865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89BDC-AC72-5221-5C62-3D0315292F5B}"/>
              </a:ext>
            </a:extLst>
          </p:cNvPr>
          <p:cNvGrpSpPr>
            <a:grpSpLocks/>
          </p:cNvGrpSpPr>
          <p:nvPr/>
        </p:nvGrpSpPr>
        <p:grpSpPr bwMode="auto">
          <a:xfrm>
            <a:off x="6687603" y="1"/>
            <a:ext cx="2128837" cy="3456260"/>
            <a:chOff x="6537805" y="2737801"/>
            <a:chExt cx="2128345" cy="3718451"/>
          </a:xfrm>
        </p:grpSpPr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90FD31FA-6C26-DD50-AFC0-401FE50B6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805" y="2737801"/>
              <a:ext cx="2128345" cy="267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3C449C22-4820-DE80-28DC-C403C12A7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0280" y="5440476"/>
              <a:ext cx="1923394" cy="101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Heinrich Hertz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1857 – 1894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1888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EEA1075-6016-CED1-0A78-457594B5D5AF}"/>
              </a:ext>
            </a:extLst>
          </p:cNvPr>
          <p:cNvSpPr txBox="1">
            <a:spLocks/>
          </p:cNvSpPr>
          <p:nvPr/>
        </p:nvSpPr>
        <p:spPr bwMode="auto">
          <a:xfrm>
            <a:off x="2550319" y="3899595"/>
            <a:ext cx="4089474" cy="73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914400" eaLnBrk="1" hangingPunct="1">
              <a:buFont typeface="Wingdings" panose="05000000000000000000" pitchFamily="2" charset="2"/>
              <a:buNone/>
              <a:defRPr/>
            </a:pPr>
            <a:r>
              <a:rPr lang="en-US" sz="2000" i="1" kern="0" dirty="0">
                <a:solidFill>
                  <a:schemeClr val="bg1"/>
                </a:solidFill>
                <a:effectLst/>
                <a:latin typeface="Adobe Garamond Pro" pitchFamily="18" charset="0"/>
              </a:rPr>
              <a:t>A DYNAMICAL THEORY OF THE ELECTROMAGNETIC FIELD</a:t>
            </a:r>
            <a:r>
              <a:rPr lang="en-US" sz="2000" kern="0" dirty="0">
                <a:solidFill>
                  <a:schemeClr val="bg1"/>
                </a:solidFill>
                <a:effectLst/>
                <a:latin typeface="Adobe Garamond Pro" pitchFamily="18" charset="0"/>
              </a:rPr>
              <a:t> </a:t>
            </a:r>
            <a:endParaRPr lang="en-US" sz="2000" kern="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96384-6C56-B052-FCA9-38EDD221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C57A-FBCC-4482-88BF-9B080229021B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AB48E-8867-60FB-6F3F-F758EAD6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481BFC-93E6-3506-CF8D-F21536B5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3" y="49213"/>
            <a:ext cx="7059839" cy="4941887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2898C-B80B-60F0-19F9-4EA53CDE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4D92-2E62-4661-A642-7CE35A163B5D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C91BA-F1D2-2DFB-2131-C1B2A5D7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550319" y="2232124"/>
            <a:ext cx="6450806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Weapons evolution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0EF37-B947-A16A-DA04-6E12C19A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6D31-859A-45E7-B736-336B923116AF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D28F0-8A52-9FC0-BB7C-59C4DBB4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FCD25E-84B9-1FA8-43BE-1CEEF15B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9001125" cy="439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	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Around the mid-20</a:t>
            </a:r>
            <a:r>
              <a:rPr kumimoji="0" lang="en-US" alt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th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 century, the weapons systems’ rate of development decreased.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	It had reached a point when the characteristics of the weapons systems used by various military organizations were comparatively similar.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F0D8A-7CA9-31BE-90A4-8544D52F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2DB8-DFDA-4E5F-AF87-9F43A71F9968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01C08-42E9-94BE-56D2-C2A12EBA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4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Electronic Warfare</a:t>
            </a:r>
            <a:endParaRPr lang="zh-CN" altLang="en-US" dirty="0"/>
          </a:p>
        </p:txBody>
      </p:sp>
      <p:pic>
        <p:nvPicPr>
          <p:cNvPr id="3" name="Picture 2" descr="A fighter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2C7D7177-66B1-5D4A-E7F1-43CEC8639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r="1" b="1"/>
          <a:stretch/>
        </p:blipFill>
        <p:spPr bwMode="auto">
          <a:xfrm>
            <a:off x="20" y="10"/>
            <a:ext cx="9001105" cy="50403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562B1-8470-168A-F0D2-4E5601C2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48E-6676-4C97-9CF9-092EB51187A4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162A0-CE52-E871-0866-70EDD87F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9199D83-B059-341B-81DA-2FEE218BF7E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407"/>
          <a:stretch/>
        </p:blipFill>
        <p:spPr bwMode="auto">
          <a:xfrm>
            <a:off x="20" y="10"/>
            <a:ext cx="9001105" cy="50403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6CCC8-C76A-CB9E-02E9-FD43F15C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E693-2890-4BD4-8C92-4BEA2172473B}" type="datetime3">
              <a:rPr lang="en-US" altLang="zh-CN" smtClean="0"/>
              <a:t>23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0E786-88E3-DB03-0E6A-2DB58A45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489</Words>
  <Application>Microsoft Office PowerPoint</Application>
  <PresentationFormat>Custom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等线</vt:lpstr>
      <vt:lpstr>微软雅黑</vt:lpstr>
      <vt:lpstr>Adobe Garamond Pro</vt:lpstr>
      <vt:lpstr>Arial</vt:lpstr>
      <vt:lpstr>Calibri</vt:lpstr>
      <vt:lpstr>Garamond</vt:lpstr>
      <vt:lpstr>Times New Roman</vt:lpstr>
      <vt:lpstr>Wingdings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53</cp:revision>
  <dcterms:modified xsi:type="dcterms:W3CDTF">2022-12-23T10:35:32Z</dcterms:modified>
</cp:coreProperties>
</file>